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23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3Zjs4LpRxWny75Xv+D0gSBa8p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08" d="100"/>
          <a:sy n="108" d="100"/>
        </p:scale>
        <p:origin x="1760" y="184"/>
      </p:cViewPr>
      <p:guideLst>
        <p:guide orient="horz" pos="4123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8" name="Google Shape;37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mit Bild(ern)">
  <p:cSld name="Titelmaster mit Bild(ern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/>
          <p:nvPr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 txBox="1"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7"/>
          <p:cNvSpPr>
            <a:spLocks noGrp="1"/>
          </p:cNvSpPr>
          <p:nvPr>
            <p:ph type="pic" idx="2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seite mit eigenem Logo">
  <p:cSld name="Inhaltsseite mit eigenem Log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>
            <a:off x="561599" y="849600"/>
            <a:ext cx="8341200" cy="5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AutoNum type="arabicPeriod"/>
              <a:defRPr sz="3200" b="1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296448" y="6628573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/>
          <p:nvPr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größerer Titelraum und Bild(er)">
  <p:cSld name="Titelmaster größerer Titelraum und Bild(er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/>
          <p:nvPr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1"/>
          <p:cNvSpPr>
            <a:spLocks noGrp="1"/>
          </p:cNvSpPr>
          <p:nvPr>
            <p:ph type="pic" idx="2"/>
          </p:nvPr>
        </p:nvSpPr>
        <p:spPr>
          <a:xfrm>
            <a:off x="306000" y="3978275"/>
            <a:ext cx="8838000" cy="25669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mit Siegel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/>
          <p:nvPr/>
        </p:nvSpPr>
        <p:spPr>
          <a:xfrm>
            <a:off x="307180" y="1324800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2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ubTitle" idx="1"/>
          </p:nvPr>
        </p:nvSpPr>
        <p:spPr>
          <a:xfrm>
            <a:off x="396000" y="1986531"/>
            <a:ext cx="8568000" cy="59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/>
          <p:nvPr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2" descr="FAU-Siege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2201" y="4154488"/>
            <a:ext cx="235084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mit eigenem Logo">
  <p:cSld name="Titelmaster mit eigenem Log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/>
          <p:nvPr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3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ubTitle" idx="1"/>
          </p:nvPr>
        </p:nvSpPr>
        <p:spPr>
          <a:xfrm>
            <a:off x="396000" y="1986531"/>
            <a:ext cx="8568000" cy="6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/>
          <p:nvPr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3"/>
          <p:cNvSpPr txBox="1"/>
          <p:nvPr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größerer Titelraum und Siegel">
  <p:cSld name="Titelmaster größerer Titelraum und Siege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/>
          <p:nvPr/>
        </p:nvSpPr>
        <p:spPr>
          <a:xfrm>
            <a:off x="305999" y="3981450"/>
            <a:ext cx="8838000" cy="256381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4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34" descr="FAU-Siege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7735" y="4637903"/>
            <a:ext cx="1875504" cy="190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master eigenes Logo">
  <p:cSld name="1_Titelmaster eigenes Log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/>
          <p:nvPr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5"/>
          <p:cNvSpPr/>
          <p:nvPr/>
        </p:nvSpPr>
        <p:spPr>
          <a:xfrm>
            <a:off x="309563" y="3981450"/>
            <a:ext cx="8834437" cy="256381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5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/>
          <p:nvPr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72102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de-DE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großer Titelraum">
  <p:cSld name="Titelmaster großer Titelrau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/>
          <p:nvPr/>
        </p:nvSpPr>
        <p:spPr>
          <a:xfrm>
            <a:off x="304800" y="1326627"/>
            <a:ext cx="8839199" cy="521863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6"/>
          <p:cNvSpPr txBox="1">
            <a:spLocks noGrp="1"/>
          </p:cNvSpPr>
          <p:nvPr>
            <p:ph type="ctrTitle"/>
          </p:nvPr>
        </p:nvSpPr>
        <p:spPr>
          <a:xfrm>
            <a:off x="396000" y="1397002"/>
            <a:ext cx="8568000" cy="233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subTitle" idx="1"/>
          </p:nvPr>
        </p:nvSpPr>
        <p:spPr>
          <a:xfrm>
            <a:off x="396000" y="3815330"/>
            <a:ext cx="8568000" cy="259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seite">
  <p:cSld name="Inhaltssei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60173" y="848497"/>
            <a:ext cx="8340387" cy="557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AutoNum type="arabicPeriod"/>
              <a:defRPr sz="3200" b="1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296448" y="6628573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master mit Bild(ern)">
  <p:cSld name="Titelmaster mit Bild(ern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/>
          <p:nvPr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0"/>
          <p:cNvSpPr txBox="1"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>
            <a:spLocks noGrp="1"/>
          </p:cNvSpPr>
          <p:nvPr>
            <p:ph type="pic" idx="2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1325003"/>
            <a:ext cx="252000" cy="128961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0" y="2650330"/>
            <a:ext cx="252000" cy="12888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6000" y="263225"/>
            <a:ext cx="2412713" cy="6670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/>
          <p:nvPr/>
        </p:nvSpPr>
        <p:spPr>
          <a:xfrm>
            <a:off x="1" y="1985668"/>
            <a:ext cx="261937" cy="643233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8"/>
          <p:cNvSpPr/>
          <p:nvPr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8"/>
          <p:cNvSpPr/>
          <p:nvPr/>
        </p:nvSpPr>
        <p:spPr>
          <a:xfrm>
            <a:off x="295266" y="657389"/>
            <a:ext cx="8848733" cy="5924385"/>
          </a:xfrm>
          <a:custGeom>
            <a:avLst/>
            <a:gdLst/>
            <a:ahLst/>
            <a:cxnLst/>
            <a:rect l="l" t="t" r="r" b="b"/>
            <a:pathLst>
              <a:path w="723900" h="721519" extrusionOk="0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noFill/>
          <a:ln w="9525" cap="flat" cmpd="sng">
            <a:solidFill>
              <a:srgbClr val="0038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8"/>
          <p:cNvSpPr txBox="1">
            <a:spLocks noGrp="1"/>
          </p:cNvSpPr>
          <p:nvPr>
            <p:ph type="ftr" idx="11"/>
          </p:nvPr>
        </p:nvSpPr>
        <p:spPr>
          <a:xfrm>
            <a:off x="296448" y="6628573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58" name="Google Shape;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3744" y="128327"/>
            <a:ext cx="1568027" cy="43349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ntechis/WiSo-OCR-A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laticon.com/de/kostenloses-icon/ocr_5200010" TargetMode="External"/><Relationship Id="rId4" Type="http://schemas.openxmlformats.org/officeDocument/2006/relationships/hyperlink" Target="https://play.google.com/store/apps/details?id=com.samsung.Samsung_HA_AR&amp;hl=de&amp;gl=U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ctrTitle"/>
          </p:nvPr>
        </p:nvSpPr>
        <p:spPr>
          <a:xfrm>
            <a:off x="396000" y="1397001"/>
            <a:ext cx="8568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Practical Seminar / Hot Topics in Web Technologies and the Internet of Things</a:t>
            </a:r>
            <a:endParaRPr/>
          </a:p>
        </p:txBody>
      </p:sp>
      <p:sp>
        <p:nvSpPr>
          <p:cNvPr id="81" name="Google Shape;81;p1"/>
          <p:cNvSpPr txBox="1">
            <a:spLocks noGrp="1"/>
          </p:cNvSpPr>
          <p:nvPr>
            <p:ph type="subTitle" idx="1"/>
          </p:nvPr>
        </p:nvSpPr>
        <p:spPr>
          <a:xfrm>
            <a:off x="395999" y="1987200"/>
            <a:ext cx="8568000" cy="6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de-DE"/>
              <a:t>Developing a PWA with AR capabilities</a:t>
            </a:r>
            <a:endParaRPr/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5911533" y="2760861"/>
            <a:ext cx="1686281" cy="350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 descr="Ein Bild, das Text, drinnen, Boden, Schreibtisch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664" y="2970431"/>
            <a:ext cx="1518017" cy="317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2304761" y="2760860"/>
            <a:ext cx="1686281" cy="350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2496" y="3111250"/>
            <a:ext cx="1524001" cy="280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ctrTitle"/>
          </p:nvPr>
        </p:nvSpPr>
        <p:spPr>
          <a:xfrm>
            <a:off x="396000" y="1397001"/>
            <a:ext cx="8568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de-DE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Practical Seminar / Hot Topics in Web Technologies and the Internet of Things</a:t>
            </a:r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ubTitle" idx="1"/>
          </p:nvPr>
        </p:nvSpPr>
        <p:spPr>
          <a:xfrm>
            <a:off x="395999" y="1987200"/>
            <a:ext cx="8568000" cy="6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de-DE"/>
              <a:t>IoT-Lab-AR Application</a:t>
            </a:r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3836859" y="2844081"/>
            <a:ext cx="1686281" cy="350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 descr="Ein Bild, das Text, drinnen, Boden, Schreibtisch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0990" y="3053651"/>
            <a:ext cx="1518017" cy="317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326" y="2702149"/>
            <a:ext cx="2200988" cy="219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5210" y="3571649"/>
            <a:ext cx="1429892" cy="265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9179" y="2683247"/>
            <a:ext cx="1530514" cy="279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68508" y="4756113"/>
            <a:ext cx="1686281" cy="146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375387" y="1745090"/>
            <a:ext cx="8709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an App to help students find materials or devices in the IoT- Lab more </a:t>
            </a:r>
            <a:r>
              <a:rPr lang="de-DE" sz="1800">
                <a:solidFill>
                  <a:schemeClr val="dk1"/>
                </a:solidFill>
              </a:rPr>
              <a:t>easily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idea: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an application with a live navigation option towards targets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and adjustable environment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 over the IoT-Lab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Scanner to get device information live on your smartphone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for us: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easy to understand and to use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</a:rPr>
              <a:t>Real-time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transfer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loading times, high performance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16" name="Google Shape;216;p12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agreement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18" name="Google Shape;218;p12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375387" y="1745090"/>
            <a:ext cx="870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a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IoT Lab</a:t>
            </a:r>
            <a:r>
              <a:rPr lang="de-DE" sz="1800" dirty="0">
                <a:solidFill>
                  <a:schemeClr val="dk1"/>
                </a:solidFill>
              </a:rPr>
              <a:t>, so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way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newbie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PWA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 and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lab,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lab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 QR Code </a:t>
            </a:r>
            <a:r>
              <a:rPr lang="de-DE" sz="1800" dirty="0">
                <a:solidFill>
                  <a:schemeClr val="dk1"/>
                </a:solidFill>
              </a:rPr>
              <a:t>Scanner,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QR Code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220" name="Google Shape;220;p12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227" name="Google Shape;227;p13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375387" y="1652885"/>
            <a:ext cx="87090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Libraries and </a:t>
            </a:r>
            <a:r>
              <a:rPr lang="de-DE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frameworks</a:t>
            </a: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Unitiy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Unity AR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NodeJS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DocFX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</a:t>
            </a:r>
            <a:r>
              <a:rPr lang="de-DE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Management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 Navigation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User Interface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JSON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QR Scanner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dk1"/>
                </a:solidFill>
              </a:rPr>
              <a:t>Admin Panel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Password </a:t>
            </a:r>
            <a:r>
              <a:rPr lang="de-DE" sz="1800" dirty="0" err="1">
                <a:solidFill>
                  <a:schemeClr val="dk1"/>
                </a:solidFill>
              </a:rPr>
              <a:t>protection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Interface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</a:rPr>
              <a:t>incompatibilities</a:t>
            </a:r>
            <a:endParaRPr sz="1800" dirty="0">
              <a:solidFill>
                <a:schemeClr val="dk1"/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 dirty="0">
                <a:solidFill>
                  <a:schemeClr val="dk1"/>
                </a:solidFill>
              </a:rPr>
              <a:t>Web-</a:t>
            </a:r>
            <a:r>
              <a:rPr lang="de-DE" sz="1800" dirty="0" err="1">
                <a:solidFill>
                  <a:schemeClr val="dk1"/>
                </a:solidFill>
              </a:rPr>
              <a:t>based</a:t>
            </a:r>
            <a:r>
              <a:rPr lang="de-DE" sz="1800" dirty="0">
                <a:solidFill>
                  <a:schemeClr val="dk1"/>
                </a:solidFill>
              </a:rPr>
              <a:t> JSON </a:t>
            </a:r>
            <a:r>
              <a:rPr lang="de-DE" sz="1800" dirty="0" err="1">
                <a:solidFill>
                  <a:schemeClr val="dk1"/>
                </a:solidFill>
              </a:rPr>
              <a:t>file</a:t>
            </a:r>
            <a:endParaRPr sz="1800" dirty="0">
              <a:solidFill>
                <a:schemeClr val="dk1"/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 dirty="0" err="1">
                <a:solidFill>
                  <a:schemeClr val="dk1"/>
                </a:solidFill>
              </a:rPr>
              <a:t>Containerized</a:t>
            </a:r>
            <a:r>
              <a:rPr lang="de-DE" sz="1800" dirty="0">
                <a:solidFill>
                  <a:schemeClr val="dk1"/>
                </a:solidFill>
              </a:rPr>
              <a:t> REST-API </a:t>
            </a:r>
            <a:r>
              <a:rPr lang="de-DE" sz="1800" dirty="0" err="1">
                <a:solidFill>
                  <a:schemeClr val="dk1"/>
                </a:solidFill>
              </a:rPr>
              <a:t>with</a:t>
            </a:r>
            <a:r>
              <a:rPr lang="de-DE" sz="1800" dirty="0">
                <a:solidFill>
                  <a:schemeClr val="dk1"/>
                </a:solidFill>
              </a:rPr>
              <a:t> Docker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  <p:pic>
        <p:nvPicPr>
          <p:cNvPr id="2" name="Picture 2" descr="AR Foundation Demo-AR Fireworks | Packs | Unity Asset Store">
            <a:extLst>
              <a:ext uri="{FF2B5EF4-FFF2-40B4-BE49-F238E27FC236}">
                <a16:creationId xmlns:a16="http://schemas.microsoft.com/office/drawing/2014/main" id="{15BCDE8F-82B3-83F0-CEDF-4F53BCA3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69" y="1529774"/>
            <a:ext cx="2737386" cy="18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38" name="Google Shape;238;p14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375387" y="1745090"/>
            <a:ext cx="8709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the environment and Camera Management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length unit in Unity is one Meter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the room and recreate it in Unity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</a:rPr>
              <a:t>JPG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file to give the floor a texture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 Mesh for navigation area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as a blue ball followed </a:t>
            </a:r>
            <a:r>
              <a:rPr lang="de-DE" sz="1800">
                <a:solidFill>
                  <a:schemeClr val="dk1"/>
                </a:solidFill>
              </a:rPr>
              <a:t>by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camera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squares for the targets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9766" y="2268550"/>
            <a:ext cx="2881988" cy="355289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/>
        </p:nvSpPr>
        <p:spPr>
          <a:xfrm>
            <a:off x="375387" y="4044998"/>
            <a:ext cx="5494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2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 Navigation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 Script for </a:t>
            </a:r>
            <a:r>
              <a:rPr lang="de-DE" sz="1800">
                <a:solidFill>
                  <a:schemeClr val="dk1"/>
                </a:solidFill>
              </a:rPr>
              <a:t>continuously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calculating the distance between two items and create a line between them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only shown when target selected or enabled via future button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51" name="Google Shape;251;p15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375387" y="1745090"/>
            <a:ext cx="870900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3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User Interface</a:t>
            </a:r>
            <a:endParaRPr dirty="0"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toggling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functionality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375387" y="3740060"/>
            <a:ext cx="72957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4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Target Data</a:t>
            </a:r>
            <a:endParaRPr dirty="0"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JSON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Reading and Writing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JSON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J</a:t>
            </a:r>
            <a:r>
              <a:rPr lang="de-DE" sz="1800" dirty="0">
                <a:solidFill>
                  <a:schemeClr val="dk1"/>
                </a:solidFill>
              </a:rPr>
              <a:t>SON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-Utility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Unity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dk1"/>
                </a:solidFill>
              </a:rPr>
              <a:t>Target Wrapper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compatible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JSON-Utility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Name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dk1"/>
                </a:solidFill>
              </a:rPr>
              <a:t>Target </a:t>
            </a:r>
            <a:r>
              <a:rPr lang="de-DE" sz="1800" dirty="0" err="1">
                <a:solidFill>
                  <a:schemeClr val="dk1"/>
                </a:solidFill>
              </a:rPr>
              <a:t>Facade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prefab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56" name="Google Shape;25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007" y="1745090"/>
            <a:ext cx="2806243" cy="24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5"/>
          <p:cNvSpPr/>
          <p:nvPr/>
        </p:nvSpPr>
        <p:spPr>
          <a:xfrm>
            <a:off x="6959212" y="1858490"/>
            <a:ext cx="1689197" cy="704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6582284" y="1529774"/>
            <a:ext cx="2186329" cy="44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266" name="Google Shape;266;p16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375387" y="1745090"/>
            <a:ext cx="6087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5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QR Scanner</a:t>
            </a:r>
            <a:endParaRPr dirty="0"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Device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Unity)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“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 QR Code“ Panel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dirty="0" err="1">
                <a:solidFill>
                  <a:schemeClr val="dk1"/>
                </a:solidFill>
              </a:rPr>
              <a:t>the</a:t>
            </a:r>
            <a:r>
              <a:rPr lang="de-DE" sz="1800" dirty="0">
                <a:solidFill>
                  <a:schemeClr val="dk1"/>
                </a:solidFill>
              </a:rPr>
              <a:t> </a:t>
            </a:r>
            <a:r>
              <a:rPr lang="de-DE" sz="1800" dirty="0" err="1">
                <a:solidFill>
                  <a:schemeClr val="dk1"/>
                </a:solidFill>
              </a:rPr>
              <a:t>function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recognized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QR Code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says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„Start“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</a:rPr>
              <a:t>reset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Scanner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4605" y="1775904"/>
            <a:ext cx="1973166" cy="402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/>
          <p:nvPr/>
        </p:nvSpPr>
        <p:spPr>
          <a:xfrm>
            <a:off x="375387" y="4044998"/>
            <a:ext cx="7295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6"/>
            </a:pPr>
            <a:r>
              <a:rPr lang="de-DE" sz="1800">
                <a:solidFill>
                  <a:schemeClr val="dk1"/>
                </a:solidFill>
              </a:rPr>
              <a:t>Password protection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to handle the password protection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 saved in variable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clicking </a:t>
            </a:r>
            <a:r>
              <a:rPr lang="de-DE" sz="1800">
                <a:solidFill>
                  <a:schemeClr val="dk1"/>
                </a:solidFill>
              </a:rPr>
              <a:t>button,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input gets compared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279" name="Google Shape;279;p17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81" name="Google Shape;281;p17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375387" y="1661778"/>
            <a:ext cx="74562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6"/>
            </a:pPr>
            <a:r>
              <a:rPr lang="de-DE" sz="1800">
                <a:solidFill>
                  <a:schemeClr val="dk1"/>
                </a:solidFill>
              </a:rPr>
              <a:t>Admin Panel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 Map: New Camera added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new Target: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for creating new </a:t>
            </a:r>
            <a:r>
              <a:rPr lang="de-DE" sz="1800">
                <a:solidFill>
                  <a:schemeClr val="dk1"/>
                </a:solidFill>
              </a:rPr>
              <a:t>Game object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new item to Target array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Item: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target and click button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de-DE" sz="1800">
                <a:solidFill>
                  <a:schemeClr val="dk1"/>
                </a:solidFill>
              </a:rPr>
              <a:t>Game object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target from array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Reload Button: Reload JSON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Button: 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with current data gets created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send to server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Sliders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Item in dropdown menu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Sliders get current position data when item selected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slider </a:t>
            </a:r>
            <a:r>
              <a:rPr lang="de-DE" sz="1800">
                <a:solidFill>
                  <a:schemeClr val="dk1"/>
                </a:solidFill>
              </a:rPr>
              <a:t>adjusted,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item position changes in environment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7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6802807" y="1529775"/>
            <a:ext cx="2144448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6615" y="1745090"/>
            <a:ext cx="1925139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7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292" name="Google Shape;292;p18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294" name="Google Shape;294;p18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 txBox="1"/>
          <p:nvPr/>
        </p:nvSpPr>
        <p:spPr>
          <a:xfrm>
            <a:off x="375387" y="1661778"/>
            <a:ext cx="7456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7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new Interface</a:t>
            </a:r>
            <a:endParaRPr/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5906947" y="2163114"/>
            <a:ext cx="2144448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755" y="2378429"/>
            <a:ext cx="1925139" cy="3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3743826" y="2163114"/>
            <a:ext cx="2144448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8" descr="Ein Bild, das Text, drinnen, Küchengerä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572" y="2403753"/>
            <a:ext cx="1936956" cy="36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1495632" y="2163114"/>
            <a:ext cx="2144448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 descr="Ein Bild, das Text, drinnen, Schreibtisch, Büro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3545" y="2378429"/>
            <a:ext cx="1934452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09" name="Google Shape;309;p19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</a:t>
            </a:r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11" name="Google Shape;311;p19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75387" y="1661778"/>
            <a:ext cx="7456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8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JSON file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the user to always have the newest version of </a:t>
            </a:r>
            <a:r>
              <a:rPr lang="de-DE" sz="1800">
                <a:solidFill>
                  <a:schemeClr val="dk1"/>
                </a:solidFill>
              </a:rPr>
              <a:t>target data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with REST-Api to send and receive changes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375387" y="3085930"/>
            <a:ext cx="6434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 Containerized REST-Api with Docker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testing </a:t>
            </a:r>
            <a:r>
              <a:rPr lang="de-DE" sz="1800">
                <a:solidFill>
                  <a:schemeClr val="dk1"/>
                </a:solidFill>
              </a:rPr>
              <a:t>purposes,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REST-Api was put into a docker container and hosted on </a:t>
            </a:r>
            <a:r>
              <a:rPr lang="de-DE" sz="1800">
                <a:solidFill>
                  <a:schemeClr val="dk1"/>
                </a:solidFill>
              </a:rPr>
              <a:t>Heroku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provide a web service to communicate with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9" descr="Docker Logos - Doc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4349" y="3084350"/>
            <a:ext cx="2452906" cy="209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560173" y="848497"/>
            <a:ext cx="8340387" cy="557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r>
              <a:rPr lang="de-DE"/>
              <a:t>Team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500" y="1721419"/>
            <a:ext cx="1910072" cy="19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5222145" y="3828760"/>
            <a:ext cx="199878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Alexander Kröker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Semester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Wirtschaftsinformatik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240005" y="3840350"/>
            <a:ext cx="199878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Tobias Fleming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Semester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Wirtschaftsinformatik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1290" y="1719891"/>
            <a:ext cx="1276212" cy="1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22" name="Google Shape;322;p20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24" name="Google Shape;324;p20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712924-49FA-6EA1-1D28-E5EF56EE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31675"/>
            <a:ext cx="7772400" cy="42496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Difficulties during development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35" name="Google Shape;335;p21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375387" y="1929756"/>
            <a:ext cx="45081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Unity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beginners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dirty="0" err="1">
                <a:solidFill>
                  <a:schemeClr val="dk1"/>
                </a:solidFill>
              </a:rPr>
              <a:t>WebGL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lang="de-DE" sz="18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possible due </a:t>
            </a:r>
            <a:r>
              <a:rPr lang="de-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 </a:t>
            </a:r>
            <a:r>
              <a:rPr lang="de-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  <a:r>
              <a:rPr lang="de-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incompatibility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Unity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Unity: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95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dollars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DeviceCameraWebGl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100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dollars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ARWT: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dirty="0" err="1">
                <a:solidFill>
                  <a:schemeClr val="dk1"/>
                </a:solidFill>
              </a:rPr>
              <a:t>incomplete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1" descr="Ein Bild, das Text, Screenshot, Monitor, Bildschirm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2831" y="2012805"/>
            <a:ext cx="3617024" cy="13452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4">
            <a:alphaModFix/>
          </a:blip>
          <a:srcRect l="2597" t="3492"/>
          <a:stretch/>
        </p:blipFill>
        <p:spPr>
          <a:xfrm>
            <a:off x="5232830" y="3841105"/>
            <a:ext cx="3598923" cy="1317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9" name="Google Shape;339;p21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development ideas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375387" y="1929756"/>
            <a:ext cx="4508039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room recognition</a:t>
            </a: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 for changing the password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Possibility to scan operating instructions as QR code through the QR scanner to get direct help with questions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Targets get their own icons or avatars</a:t>
            </a: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Possibility to change the height of the targets when they are selected or added</a:t>
            </a: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4960507" y="1718315"/>
            <a:ext cx="2144448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4315" y="1933630"/>
            <a:ext cx="1925139" cy="3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6999552" y="1718315"/>
            <a:ext cx="2074646" cy="406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 descr="Ein Bild, das Text, drinnen, Boden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5053" y="1957087"/>
            <a:ext cx="1853993" cy="36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Learnings for our next project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3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Alexander </a:t>
            </a:r>
            <a:r>
              <a:rPr lang="de-DE" b="1" dirty="0" err="1"/>
              <a:t>Kröker</a:t>
            </a:r>
            <a:r>
              <a:rPr lang="de-DE" dirty="0"/>
              <a:t>, Tobias Fleming</a:t>
            </a:r>
            <a:endParaRPr dirty="0"/>
          </a:p>
        </p:txBody>
      </p:sp>
      <p:sp>
        <p:nvSpPr>
          <p:cNvPr id="363" name="Google Shape;363;p23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64" name="Google Shape;364;p23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IoT-Lab AR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375387" y="1929756"/>
            <a:ext cx="45081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would we do better next time?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is everything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Bug fixing and code documentation takes lots of time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</a:t>
            </a:r>
            <a:r>
              <a:rPr lang="de-DE" sz="1800">
                <a:solidFill>
                  <a:schemeClr val="dk1"/>
                </a:solidFill>
              </a:rPr>
              <a:t>incompatibilities</a:t>
            </a: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before starting to code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possible ways to create the solution (AR.js vs Unity)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would we keep?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Weekly Update meetings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4+ hours team coding sessions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for code sharing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Discord channels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220" y="1938737"/>
            <a:ext cx="3974035" cy="29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560173" y="848497"/>
            <a:ext cx="8340387" cy="557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r>
              <a:rPr lang="de-DE" dirty="0"/>
              <a:t>Sources: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endParaRPr lang="de-DE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endParaRPr sz="12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pictures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taken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de-DE" sz="1200" b="0" dirty="0" err="1"/>
              <a:t>r</a:t>
            </a:r>
            <a:r>
              <a:rPr lang="de-DE" sz="1200" b="0" dirty="0"/>
              <a:t> own </a:t>
            </a:r>
            <a:r>
              <a:rPr lang="de-DE" sz="1200" b="0" dirty="0" err="1"/>
              <a:t>Applications</a:t>
            </a:r>
            <a:r>
              <a:rPr lang="de-DE" sz="1200" b="0" dirty="0"/>
              <a:t>. All </a:t>
            </a:r>
            <a:r>
              <a:rPr lang="de-DE" sz="1200" b="0" dirty="0" err="1"/>
              <a:t>resources</a:t>
            </a:r>
            <a:r>
              <a:rPr lang="de-DE" sz="1200" b="0" dirty="0"/>
              <a:t> </a:t>
            </a:r>
            <a:r>
              <a:rPr lang="de-DE" sz="1200" b="0" dirty="0" err="1"/>
              <a:t>can</a:t>
            </a:r>
            <a:r>
              <a:rPr lang="de-DE" sz="1200" b="0" dirty="0"/>
              <a:t> </a:t>
            </a:r>
            <a:r>
              <a:rPr lang="de-DE" sz="1200" b="0" dirty="0" err="1"/>
              <a:t>be</a:t>
            </a:r>
            <a:r>
              <a:rPr lang="de-DE" sz="1200" b="0" dirty="0"/>
              <a:t> </a:t>
            </a:r>
            <a:r>
              <a:rPr lang="de-DE" sz="1200" b="0" dirty="0" err="1"/>
              <a:t>found</a:t>
            </a:r>
            <a:r>
              <a:rPr lang="de-DE" sz="1200" b="0" dirty="0"/>
              <a:t> on </a:t>
            </a:r>
            <a:r>
              <a:rPr lang="de-DE" sz="1200" b="0" dirty="0" err="1"/>
              <a:t>github</a:t>
            </a:r>
            <a:r>
              <a:rPr lang="de-DE" sz="1200" b="0" dirty="0"/>
              <a:t>:</a:t>
            </a:r>
            <a:endParaRPr lang="de-DE" sz="12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b="0" dirty="0">
                <a:latin typeface="Arial"/>
                <a:ea typeface="Arial"/>
                <a:cs typeface="Arial"/>
                <a:sym typeface="Arial"/>
                <a:hlinkClick r:id="rId3"/>
              </a:rPr>
              <a:t>https://github.com/wintechis/WiSo-OCR-App</a:t>
            </a:r>
            <a:endParaRPr lang="de-DE" sz="1200" b="0" dirty="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1200" b="0" dirty="0" err="1">
                <a:latin typeface="Arial"/>
                <a:ea typeface="Arial"/>
                <a:cs typeface="Arial"/>
                <a:sym typeface="Arial"/>
              </a:rPr>
              <a:t>wintechis</a:t>
            </a:r>
            <a:r>
              <a:rPr lang="de-DE" sz="1200" b="0">
                <a:latin typeface="Arial"/>
                <a:ea typeface="Arial"/>
                <a:cs typeface="Arial"/>
                <a:sym typeface="Arial"/>
              </a:rPr>
              <a:t>/IoT-Lab-AR-App</a:t>
            </a:r>
            <a:endParaRPr lang="de-DE" sz="12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endParaRPr lang="de-DE" sz="12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b="0" dirty="0">
                <a:latin typeface="Arial"/>
                <a:ea typeface="Arial"/>
                <a:cs typeface="Arial"/>
                <a:sym typeface="Arial"/>
              </a:rPr>
              <a:t>Images:</a:t>
            </a:r>
            <a:endParaRPr dirty="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endParaRPr sz="12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u="sng" dirty="0">
                <a:solidFill>
                  <a:schemeClr val="hlink"/>
                </a:solidFill>
                <a:hlinkClick r:id="rId4"/>
              </a:rPr>
              <a:t>https://play.google.com/store/apps/details?id=com.samsung.Samsung_HA_AR&amp;hl=de&amp;gl=US</a:t>
            </a:r>
            <a:endParaRPr sz="1200" dirty="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u="sng" dirty="0">
                <a:solidFill>
                  <a:schemeClr val="hlink"/>
                </a:solidFill>
                <a:hlinkClick r:id="rId5"/>
              </a:rPr>
              <a:t>https://www.flaticon.com/de/kostenloses-icon/ocr_5200010</a:t>
            </a:r>
            <a:endParaRPr lang="de-DE" sz="12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u="sng" dirty="0">
                <a:solidFill>
                  <a:schemeClr val="hlink"/>
                </a:solidFill>
              </a:rPr>
              <a:t>https://</a:t>
            </a:r>
            <a:r>
              <a:rPr lang="de-DE" sz="1200" u="sng" dirty="0" err="1">
                <a:solidFill>
                  <a:schemeClr val="hlink"/>
                </a:solidFill>
              </a:rPr>
              <a:t>assetstore.unity.com</a:t>
            </a:r>
            <a:r>
              <a:rPr lang="de-DE" sz="1200" u="sng" dirty="0">
                <a:solidFill>
                  <a:schemeClr val="hlink"/>
                </a:solidFill>
              </a:rPr>
              <a:t>/</a:t>
            </a:r>
            <a:r>
              <a:rPr lang="de-DE" sz="1200" u="sng" dirty="0" err="1">
                <a:solidFill>
                  <a:schemeClr val="hlink"/>
                </a:solidFill>
              </a:rPr>
              <a:t>packages</a:t>
            </a:r>
            <a:r>
              <a:rPr lang="de-DE" sz="1200" u="sng" dirty="0">
                <a:solidFill>
                  <a:schemeClr val="hlink"/>
                </a:solidFill>
              </a:rPr>
              <a:t>/</a:t>
            </a:r>
            <a:r>
              <a:rPr lang="de-DE" sz="1200" u="sng" dirty="0" err="1">
                <a:solidFill>
                  <a:schemeClr val="hlink"/>
                </a:solidFill>
              </a:rPr>
              <a:t>templates</a:t>
            </a:r>
            <a:r>
              <a:rPr lang="de-DE" sz="1200" u="sng" dirty="0">
                <a:solidFill>
                  <a:schemeClr val="hlink"/>
                </a:solidFill>
              </a:rPr>
              <a:t>/</a:t>
            </a:r>
            <a:r>
              <a:rPr lang="de-DE" sz="1200" u="sng" dirty="0" err="1">
                <a:solidFill>
                  <a:schemeClr val="hlink"/>
                </a:solidFill>
              </a:rPr>
              <a:t>packs</a:t>
            </a:r>
            <a:r>
              <a:rPr lang="de-DE" sz="1200" u="sng" dirty="0">
                <a:solidFill>
                  <a:schemeClr val="hlink"/>
                </a:solidFill>
              </a:rPr>
              <a:t>/ar-foundation-demo-ar-fireworks-139440</a:t>
            </a: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dirty="0"/>
              <a:t>https://</a:t>
            </a:r>
            <a:r>
              <a:rPr lang="de-DE" sz="1200" dirty="0" err="1"/>
              <a:t>www.docker.com</a:t>
            </a:r>
            <a:r>
              <a:rPr lang="de-DE" sz="1200" dirty="0"/>
              <a:t>/</a:t>
            </a:r>
            <a:r>
              <a:rPr lang="de-DE" sz="1200" dirty="0" err="1"/>
              <a:t>company</a:t>
            </a:r>
            <a:r>
              <a:rPr lang="de-DE" sz="1200" dirty="0"/>
              <a:t>/</a:t>
            </a:r>
            <a:r>
              <a:rPr lang="de-DE" sz="1200" dirty="0" err="1"/>
              <a:t>newsroom</a:t>
            </a:r>
            <a:r>
              <a:rPr lang="de-DE" sz="1200" dirty="0"/>
              <a:t>/media-</a:t>
            </a:r>
            <a:r>
              <a:rPr lang="de-DE" sz="1200" dirty="0" err="1"/>
              <a:t>resources</a:t>
            </a:r>
            <a:r>
              <a:rPr lang="de-DE" sz="1200" dirty="0"/>
              <a:t>/</a:t>
            </a:r>
            <a:endParaRPr sz="1200" dirty="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rgbClr val="003865"/>
              </a:buClr>
              <a:buSzPts val="1200"/>
              <a:buNone/>
            </a:pPr>
            <a:r>
              <a:rPr lang="de-DE" sz="1200" dirty="0"/>
              <a:t>https://</a:t>
            </a:r>
            <a:r>
              <a:rPr lang="de-DE" sz="1200" dirty="0" err="1"/>
              <a:t>buildfire.com</a:t>
            </a:r>
            <a:r>
              <a:rPr lang="de-DE" sz="1200" dirty="0"/>
              <a:t>/</a:t>
            </a:r>
            <a:r>
              <a:rPr lang="de-DE" sz="1200" dirty="0" err="1"/>
              <a:t>become</a:t>
            </a:r>
            <a:r>
              <a:rPr lang="de-DE" sz="1200" dirty="0"/>
              <a:t>-mobile-app-</a:t>
            </a:r>
            <a:r>
              <a:rPr lang="de-DE" sz="1200" dirty="0" err="1"/>
              <a:t>developer</a:t>
            </a:r>
            <a:r>
              <a:rPr lang="de-DE" sz="1200" dirty="0"/>
              <a:t>/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3865"/>
              </a:buClr>
              <a:buSzPts val="1400"/>
              <a:buNone/>
            </a:pPr>
            <a:endParaRPr sz="1400" dirty="0"/>
          </a:p>
        </p:txBody>
      </p:sp>
      <p:sp>
        <p:nvSpPr>
          <p:cNvPr id="372" name="Google Shape;372;p24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Alexander Kröker, </a:t>
            </a:r>
            <a:r>
              <a:rPr lang="de-DE" b="1"/>
              <a:t>Tobias Fleming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 t="26401" r="815" b="11440"/>
          <a:stretch/>
        </p:blipFill>
        <p:spPr>
          <a:xfrm>
            <a:off x="307540" y="3966715"/>
            <a:ext cx="8837922" cy="2578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>
            <a:spLocks noGrp="1"/>
          </p:cNvSpPr>
          <p:nvPr>
            <p:ph type="ctrTitle"/>
          </p:nvPr>
        </p:nvSpPr>
        <p:spPr>
          <a:xfrm>
            <a:off x="396000" y="1641987"/>
            <a:ext cx="8568000" cy="232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lang="de-DE" sz="3200"/>
            </a:br>
            <a:br>
              <a:rPr lang="de-DE" sz="3200"/>
            </a:br>
            <a:r>
              <a:rPr lang="de-DE" sz="3200"/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443591" y="790533"/>
            <a:ext cx="8340387" cy="557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865"/>
              </a:buClr>
              <a:buSzPts val="2800"/>
              <a:buNone/>
            </a:pPr>
            <a:r>
              <a:rPr lang="de-DE" sz="2800"/>
              <a:t>Agenda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None/>
            </a:pPr>
            <a:r>
              <a:rPr lang="de-DE" sz="2000"/>
              <a:t>OCR Application</a:t>
            </a:r>
            <a:endParaRPr sz="20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Idea </a:t>
            </a:r>
            <a:endParaRPr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Demonstration</a:t>
            </a:r>
            <a:endParaRPr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Journey</a:t>
            </a:r>
            <a:endParaRPr sz="16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de-DE" sz="1600"/>
              <a:t>Difficulties</a:t>
            </a: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None/>
            </a:pPr>
            <a:r>
              <a:rPr lang="de-DE" sz="2000"/>
              <a:t>IoT-Lab AR Application</a:t>
            </a:r>
            <a:endParaRPr sz="20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Idea </a:t>
            </a:r>
            <a:endParaRPr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Journey</a:t>
            </a:r>
            <a:endParaRPr sz="16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Demonstration</a:t>
            </a:r>
            <a:endParaRPr sz="16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Difficulties</a:t>
            </a:r>
            <a:endParaRPr sz="1600"/>
          </a:p>
          <a:p>
            <a:pPr marL="882900" lvl="1" indent="-34290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</a:pPr>
            <a:r>
              <a:rPr lang="de-DE" sz="1600"/>
              <a:t>Further development ideas</a:t>
            </a:r>
            <a:endParaRPr sz="1600"/>
          </a:p>
          <a:p>
            <a:pPr marL="540000" lvl="1" indent="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None/>
            </a:pPr>
            <a:r>
              <a:rPr lang="de-DE" sz="2000"/>
              <a:t>Conclusion</a:t>
            </a:r>
            <a:endParaRPr sz="2000"/>
          </a:p>
          <a:p>
            <a:pPr marL="540000" lvl="1" indent="0" algn="l" rtl="0">
              <a:spcBef>
                <a:spcPts val="320"/>
              </a:spcBef>
              <a:spcAft>
                <a:spcPts val="0"/>
              </a:spcAft>
              <a:buClr>
                <a:srgbClr val="003865"/>
              </a:buClr>
              <a:buSzPts val="1600"/>
              <a:buNone/>
            </a:pPr>
            <a:endParaRPr sz="1600"/>
          </a:p>
          <a:p>
            <a:pPr marL="882900" lvl="1" indent="-215900" algn="l" rtl="0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</a:pP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6448" y="1904273"/>
            <a:ext cx="1524727" cy="15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6448" y="3727354"/>
            <a:ext cx="1526400" cy="15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starts with an Idea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375387" y="1745090"/>
            <a:ext cx="8709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app that helps students find their way around the WiSo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it works: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can scan a name tag that is </a:t>
            </a:r>
            <a:r>
              <a:rPr lang="de-DE" sz="1800">
                <a:solidFill>
                  <a:schemeClr val="dk1"/>
                </a:solidFill>
              </a:rPr>
              <a:t>in front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an office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scanning the </a:t>
            </a:r>
            <a:r>
              <a:rPr lang="de-DE" sz="1800">
                <a:solidFill>
                  <a:schemeClr val="dk1"/>
                </a:solidFill>
              </a:rPr>
              <a:t>name,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relevant data gets collected from univis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gets displayed employee information like department name, </a:t>
            </a:r>
            <a:r>
              <a:rPr lang="de-DE" sz="1800">
                <a:solidFill>
                  <a:schemeClr val="dk1"/>
                </a:solidFill>
              </a:rPr>
              <a:t>lectures, and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coworkers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for us: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easy to understand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loading times, high performance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Reliable character recognition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974" y="3272962"/>
            <a:ext cx="1453780" cy="313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l="27341" t="856" r="26646" b="3441"/>
          <a:stretch/>
        </p:blipFill>
        <p:spPr>
          <a:xfrm>
            <a:off x="6809841" y="3227398"/>
            <a:ext cx="1636930" cy="323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agreement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375387" y="1745090"/>
            <a:ext cx="87090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personnel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UnivIS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employee's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de-DE" sz="1800" dirty="0">
                <a:solidFill>
                  <a:schemeClr val="dk1"/>
                </a:solidFill>
              </a:rPr>
              <a:t>, so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exactly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additional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staff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staff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Chair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holder,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staff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filterable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individual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r>
              <a:rPr lang="de-DE" sz="1800" dirty="0">
                <a:solidFill>
                  <a:schemeClr val="dk1"/>
                </a:solidFill>
              </a:rPr>
              <a:t>, so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don't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type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OCR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nameplates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UnivIS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9" name="Google Shape;129;p5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Techstack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504497" y="1629103"/>
            <a:ext cx="59121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Languages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1" dirty="0" err="1">
                <a:solidFill>
                  <a:schemeClr val="dk1"/>
                </a:solidFill>
              </a:rPr>
              <a:t>libraries</a:t>
            </a:r>
            <a:r>
              <a:rPr lang="de-DE" sz="1800" b="1" dirty="0">
                <a:solidFill>
                  <a:schemeClr val="dk1"/>
                </a:solidFill>
              </a:rPr>
              <a:t>, and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frameworks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HTML, CSS,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Node-cron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Tesseract.js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Puppeteer.js</a:t>
            </a:r>
            <a:endParaRPr lang="de-DE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JsDoc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Heroku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" descr="html5_css_javascrip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6620" y="1774444"/>
            <a:ext cx="762883" cy="44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9936" y="2198872"/>
            <a:ext cx="553368" cy="33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7411" y="2192700"/>
            <a:ext cx="787936" cy="23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 descr="tesseract.js - Open Collectiv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4218" y="2624432"/>
            <a:ext cx="451244" cy="45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 descr="GitHub - puppeteer/puppeteer: Headless Chrome Node.js API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5306" y="2517271"/>
            <a:ext cx="553368" cy="80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 descr="20 Heroku Icons - Free in SVG, PNG, ICO - IconScou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28750" y="2894473"/>
            <a:ext cx="1415393" cy="141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it works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75387" y="1745090"/>
            <a:ext cx="870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simple frontend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and easy to use frontend to interact with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with snapshot function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with HTML, </a:t>
            </a:r>
            <a:r>
              <a:rPr lang="de-DE" sz="1800">
                <a:solidFill>
                  <a:schemeClr val="dk1"/>
                </a:solidFill>
              </a:rPr>
              <a:t>CSS, and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plain </a:t>
            </a:r>
            <a:r>
              <a:rPr lang="de-DE" sz="1800">
                <a:solidFill>
                  <a:schemeClr val="dk1"/>
                </a:solidFill>
              </a:rPr>
              <a:t>Javascript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l="27341" t="856" r="26646" b="3441"/>
          <a:stretch/>
        </p:blipFill>
        <p:spPr>
          <a:xfrm>
            <a:off x="6900974" y="1252903"/>
            <a:ext cx="1686281" cy="350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4037" y="1529774"/>
            <a:ext cx="1560154" cy="280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375387" y="3006562"/>
            <a:ext cx="652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Import Tesseract.js to progress snapshot content with OCR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library to recognize the name that is scanned by the user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Levenshtein distance </a:t>
            </a:r>
            <a:r>
              <a:rPr lang="de-DE" sz="1800">
                <a:solidFill>
                  <a:schemeClr val="dk1"/>
                </a:solidFill>
              </a:rPr>
              <a:t>and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show name with </a:t>
            </a:r>
            <a:r>
              <a:rPr lang="de-DE" sz="1800">
                <a:solidFill>
                  <a:schemeClr val="dk1"/>
                </a:solidFill>
              </a:rPr>
              <a:t>the lowest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distance 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375387" y="4598583"/>
            <a:ext cx="7044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 Build a backend service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the OCR result to backend as JSON via HTTP request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Puppeteer.js to crawl UniVis for information and send the result back to the frontend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→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display information in frontend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with Node.js, Express.js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30B7EC-BB61-6B15-0F1C-A0AE0DE3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45455"/>
            <a:ext cx="7772400" cy="4279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sldNum" idx="12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181" name="Google Shape;181;p9"/>
          <p:cNvSpPr txBox="1"/>
          <p:nvPr/>
        </p:nvSpPr>
        <p:spPr>
          <a:xfrm>
            <a:off x="375388" y="791238"/>
            <a:ext cx="8456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 &amp; Difficulties: A lot of research and debugging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 txBox="1">
            <a:spLocks noGrp="1"/>
          </p:cNvSpPr>
          <p:nvPr>
            <p:ph type="dt" idx="10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22.09.22</a:t>
            </a:r>
            <a:endParaRPr/>
          </a:p>
        </p:txBody>
      </p:sp>
      <p:sp>
        <p:nvSpPr>
          <p:cNvPr id="183" name="Google Shape;183;p9"/>
          <p:cNvSpPr txBox="1"/>
          <p:nvPr/>
        </p:nvSpPr>
        <p:spPr>
          <a:xfrm>
            <a:off x="375387" y="1191220"/>
            <a:ext cx="84563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de-DE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OCR Application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ftr" idx="11"/>
          </p:nvPr>
        </p:nvSpPr>
        <p:spPr>
          <a:xfrm>
            <a:off x="296448" y="6660104"/>
            <a:ext cx="6120000" cy="19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Alexander Kröker</a:t>
            </a:r>
            <a:r>
              <a:rPr lang="de-DE"/>
              <a:t>, Tobias Fleming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504348" y="1929756"/>
            <a:ext cx="5912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Topics: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Frontend-Backend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handle HTTP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circumstances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OCR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web </a:t>
            </a:r>
            <a:r>
              <a:rPr lang="de-DE" sz="1800" dirty="0" err="1">
                <a:solidFill>
                  <a:schemeClr val="dk1"/>
                </a:solidFill>
              </a:rPr>
              <a:t>crawlers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on </a:t>
            </a:r>
            <a:r>
              <a:rPr lang="de-DE" sz="1800" dirty="0" err="1">
                <a:solidFill>
                  <a:schemeClr val="dk1"/>
                </a:solidFill>
              </a:rPr>
              <a:t>the</a:t>
            </a:r>
            <a:r>
              <a:rPr lang="de-DE" sz="1800" dirty="0">
                <a:solidFill>
                  <a:schemeClr val="dk1"/>
                </a:solidFill>
              </a:rPr>
              <a:t> web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>
                <a:solidFill>
                  <a:schemeClr val="dk1"/>
                </a:solidFill>
              </a:rPr>
              <a:t>GitHub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folienmaster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Microsoft Macintosh PowerPoint</Application>
  <PresentationFormat>Bildschirmpräsentation (4:3)</PresentationFormat>
  <Paragraphs>336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Titelfolienmaster</vt:lpstr>
      <vt:lpstr>Inhaltsseite</vt:lpstr>
      <vt:lpstr>Practical Seminar / Hot Topics in Web Technologies and the Internet of Things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Practical Seminar / Hot Topics in Web Technologies and the Internet of Things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 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Seminar / Hot Topics in Web Technologies and the Internet of Things</dc:title>
  <cp:lastModifiedBy>ot76axyt</cp:lastModifiedBy>
  <cp:revision>11</cp:revision>
  <dcterms:created xsi:type="dcterms:W3CDTF">2014-02-08T08:57:37Z</dcterms:created>
  <dcterms:modified xsi:type="dcterms:W3CDTF">2022-09-22T09:32:17Z</dcterms:modified>
</cp:coreProperties>
</file>